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34"/>
  </p:notesMasterIdLst>
  <p:sldIdLst>
    <p:sldId id="256" r:id="rId3"/>
    <p:sldId id="295" r:id="rId4"/>
    <p:sldId id="258" r:id="rId5"/>
    <p:sldId id="259" r:id="rId6"/>
    <p:sldId id="260" r:id="rId7"/>
    <p:sldId id="262" r:id="rId8"/>
    <p:sldId id="263" r:id="rId9"/>
    <p:sldId id="270" r:id="rId10"/>
    <p:sldId id="279" r:id="rId11"/>
    <p:sldId id="280" r:id="rId12"/>
    <p:sldId id="281" r:id="rId13"/>
    <p:sldId id="283" r:id="rId14"/>
    <p:sldId id="285" r:id="rId15"/>
    <p:sldId id="284" r:id="rId16"/>
    <p:sldId id="275" r:id="rId17"/>
    <p:sldId id="286" r:id="rId18"/>
    <p:sldId id="287" r:id="rId19"/>
    <p:sldId id="265" r:id="rId20"/>
    <p:sldId id="288" r:id="rId21"/>
    <p:sldId id="294" r:id="rId22"/>
    <p:sldId id="292" r:id="rId23"/>
    <p:sldId id="293" r:id="rId24"/>
    <p:sldId id="301" r:id="rId25"/>
    <p:sldId id="297" r:id="rId26"/>
    <p:sldId id="298" r:id="rId27"/>
    <p:sldId id="299" r:id="rId28"/>
    <p:sldId id="300" r:id="rId29"/>
    <p:sldId id="289" r:id="rId30"/>
    <p:sldId id="290" r:id="rId31"/>
    <p:sldId id="291" r:id="rId32"/>
    <p:sldId id="296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36" autoAdjust="0"/>
  </p:normalViewPr>
  <p:slideViewPr>
    <p:cSldViewPr snapToGrid="0">
      <p:cViewPr varScale="1">
        <p:scale>
          <a:sx n="48" d="100"/>
          <a:sy n="48" d="100"/>
        </p:scale>
        <p:origin x="111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0529600000000002E-2"/>
          <c:y val="7.0600099999999999E-2"/>
          <c:w val="0.88510500000000003"/>
          <c:h val="0.87172400000000005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All</c:v>
                </c:pt>
              </c:strCache>
            </c:strRef>
          </c:tx>
          <c:spPr>
            <a:ln w="50800" cap="flat">
              <a:solidFill>
                <a:srgbClr val="51A7F9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Sheet1!$B$1:$M$1</c:f>
              <c:strCache>
                <c:ptCount val="12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</c:strCache>
            </c:strRef>
          </c:cat>
          <c:val>
            <c:numRef>
              <c:f>Sheet1!$B$2:$M$2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8</c:v>
                </c:pt>
                <c:pt idx="6">
                  <c:v>60</c:v>
                </c:pt>
                <c:pt idx="7">
                  <c:v>8000</c:v>
                </c:pt>
                <c:pt idx="8">
                  <c:v>30000</c:v>
                </c:pt>
                <c:pt idx="9">
                  <c:v>52000</c:v>
                </c:pt>
                <c:pt idx="10">
                  <c:v>74000</c:v>
                </c:pt>
                <c:pt idx="11">
                  <c:v>200000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Open</c:v>
                </c:pt>
              </c:strCache>
            </c:strRef>
          </c:tx>
          <c:spPr>
            <a:ln w="50800" cap="flat">
              <a:solidFill>
                <a:srgbClr val="70BF4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Sheet1!$B$1:$M$1</c:f>
              <c:strCache>
                <c:ptCount val="12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</c:strCache>
            </c:strRef>
          </c:cat>
          <c:val>
            <c:numRef>
              <c:f>Sheet1!$B$3:$M$3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123</c:v>
                </c:pt>
                <c:pt idx="7">
                  <c:v>189</c:v>
                </c:pt>
                <c:pt idx="8">
                  <c:v>583</c:v>
                </c:pt>
                <c:pt idx="9">
                  <c:v>584</c:v>
                </c:pt>
                <c:pt idx="10">
                  <c:v>1906</c:v>
                </c:pt>
                <c:pt idx="11">
                  <c:v>2673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365680"/>
        <c:axId val="120365120"/>
      </c:lineChart>
      <c:catAx>
        <c:axId val="1203656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120365120"/>
        <c:crosses val="autoZero"/>
        <c:auto val="1"/>
        <c:lblAlgn val="ctr"/>
        <c:lblOffset val="100"/>
        <c:noMultiLvlLbl val="1"/>
      </c:catAx>
      <c:valAx>
        <c:axId val="120365120"/>
        <c:scaling>
          <c:orientation val="minMax"/>
        </c:scaling>
        <c:delete val="0"/>
        <c:axPos val="l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120365680"/>
        <c:crosses val="autoZero"/>
        <c:crossBetween val="midCat"/>
        <c:majorUnit val="50000"/>
        <c:minorUnit val="250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6.2754199999999996E-2"/>
          <c:y val="0"/>
          <c:w val="0.90204300000000004"/>
          <c:h val="5.9132999999999998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108099999999997E-2"/>
          <c:y val="0.10712099999999999"/>
          <c:w val="0.94389199999999995"/>
          <c:h val="0.720914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US</c:v>
                </c:pt>
                <c:pt idx="1">
                  <c:v>CAN</c:v>
                </c:pt>
                <c:pt idx="2">
                  <c:v>GB</c:v>
                </c:pt>
                <c:pt idx="3">
                  <c:v>DE</c:v>
                </c:pt>
                <c:pt idx="4">
                  <c:v>AUS</c:v>
                </c:pt>
                <c:pt idx="5">
                  <c:v>CH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0.594545455</c:v>
                </c:pt>
                <c:pt idx="1">
                  <c:v>5.0909090999999997E-2</c:v>
                </c:pt>
                <c:pt idx="2">
                  <c:v>4.5454544999999999E-2</c:v>
                </c:pt>
                <c:pt idx="3">
                  <c:v>3.4545455000000003E-2</c:v>
                </c:pt>
                <c:pt idx="4">
                  <c:v>3.2727273000000001E-2</c:v>
                </c:pt>
                <c:pt idx="5">
                  <c:v>2.1818181999999998E-2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118721952"/>
        <c:axId val="118723072"/>
      </c:barChart>
      <c:catAx>
        <c:axId val="1187219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73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118723072"/>
        <c:crosses val="autoZero"/>
        <c:auto val="1"/>
        <c:lblAlgn val="ctr"/>
        <c:lblOffset val="100"/>
        <c:noMultiLvlLbl val="1"/>
      </c:catAx>
      <c:valAx>
        <c:axId val="118723072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118721952"/>
        <c:crosses val="autoZero"/>
        <c:crossBetween val="between"/>
        <c:majorUnit val="0.15"/>
        <c:minorUnit val="7.4999999999999997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58966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909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What’s a SNP?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172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0"/>
            <a:ext cx="20828000" cy="69469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7073900"/>
            <a:ext cx="20828000" cy="5016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5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02943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93251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08337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8672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20453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1252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635000" y="6019800"/>
            <a:ext cx="23114000" cy="5435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2197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2838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31253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35749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138646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50404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59740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F5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54400" y="10975182"/>
            <a:ext cx="4267201" cy="547688"/>
          </a:xfrm>
          <a:prstGeom prst="rect">
            <a:avLst/>
          </a:prstGeom>
        </p:spPr>
        <p:txBody>
          <a:bodyPr wrap="square" lIns="34290" tIns="34290" rIns="34290" bIns="34290" anchor="ctr"/>
          <a:lstStyle>
            <a:lvl1pPr algn="r">
              <a:defRPr sz="11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458838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1651000" y="0"/>
            <a:ext cx="10223500" cy="67183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51000" y="6845300"/>
            <a:ext cx="10223500" cy="687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1689100" y="116632"/>
            <a:ext cx="21005800" cy="39577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18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hyperlink" Target="https://opensnp.org/humans.txt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gif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hyperlink" Target="https://opensnp.org/humans.txt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179321" y="4648200"/>
            <a:ext cx="7377908" cy="241657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12379721" y="2041127"/>
            <a:ext cx="7032229" cy="431522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tate of the…"/>
          <p:cNvSpPr txBox="1"/>
          <p:nvPr/>
        </p:nvSpPr>
        <p:spPr>
          <a:xfrm>
            <a:off x="9907399" y="2806406"/>
            <a:ext cx="11310789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 err="1" smtClean="0"/>
              <a:t>openSNP</a:t>
            </a:r>
            <a:r>
              <a:rPr lang="en-US" dirty="0" smtClean="0"/>
              <a:t>: </a:t>
            </a:r>
          </a:p>
          <a:p>
            <a:pPr algn="r">
              <a:defRPr sz="120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126" name="Bastian Greshake…"/>
          <p:cNvSpPr txBox="1"/>
          <p:nvPr/>
        </p:nvSpPr>
        <p:spPr>
          <a:xfrm>
            <a:off x="1742291" y="11624018"/>
            <a:ext cx="435055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Philipp Bayer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PhilippBayer</a:t>
            </a:r>
            <a:endParaRPr dirty="0"/>
          </a:p>
        </p:txBody>
      </p:sp>
      <p:sp>
        <p:nvSpPr>
          <p:cNvPr id="127" name="Dockerizing, Crowdfunding &amp; Opening for Contributors"/>
          <p:cNvSpPr txBox="1"/>
          <p:nvPr/>
        </p:nvSpPr>
        <p:spPr>
          <a:xfrm>
            <a:off x="9816027" y="7572077"/>
            <a:ext cx="1149353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years of not knowing what we’re doing</a:t>
            </a:r>
            <a:endParaRPr dirty="0"/>
          </a:p>
        </p:txBody>
      </p:sp>
      <p:pic>
        <p:nvPicPr>
          <p:cNvPr id="128" name="Logo_new_Sticker.png" descr="Logo_new_Stick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5281" y="1493229"/>
            <a:ext cx="5704842" cy="5704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3595922" y="913097"/>
            <a:ext cx="17192207" cy="43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marL="1143000" indent="-1143000">
              <a:buFontTx/>
              <a:buChar char="-"/>
              <a:defRPr sz="1800"/>
            </a:pPr>
            <a:r>
              <a:rPr lang="en-US" sz="13800" dirty="0"/>
              <a:t>e</a:t>
            </a:r>
            <a:r>
              <a:rPr lang="en-US" sz="13800" dirty="0" smtClean="0"/>
              <a:t>specially if there is </a:t>
            </a:r>
          </a:p>
          <a:p>
            <a:pPr>
              <a:defRPr sz="1800"/>
            </a:pPr>
            <a:r>
              <a:rPr lang="en-US" sz="13800" dirty="0" smtClean="0"/>
              <a:t>an incentive!</a:t>
            </a:r>
            <a:endParaRPr sz="1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35" y="6729825"/>
            <a:ext cx="17862994" cy="61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114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1616208" y="2760723"/>
            <a:ext cx="21151624" cy="647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2. There are established </a:t>
            </a:r>
          </a:p>
          <a:p>
            <a:pPr>
              <a:defRPr sz="1800"/>
            </a:pPr>
            <a:r>
              <a:rPr lang="en-US" sz="13800" dirty="0" smtClean="0"/>
              <a:t>communities willing to help</a:t>
            </a:r>
          </a:p>
          <a:p>
            <a:pPr>
              <a:defRPr sz="1800"/>
            </a:pPr>
            <a:r>
              <a:rPr lang="en-US" sz="13800" dirty="0" smtClean="0"/>
              <a:t>grow your project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383385073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12140694" y="4884381"/>
            <a:ext cx="102657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endParaRPr sz="13800" dirty="0"/>
          </a:p>
        </p:txBody>
      </p:sp>
      <p:pic>
        <p:nvPicPr>
          <p:cNvPr id="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7846" y="509926"/>
            <a:ext cx="10160001" cy="265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30" y="7110630"/>
            <a:ext cx="13715999" cy="65370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64" y="3291104"/>
            <a:ext cx="13315950" cy="3819525"/>
          </a:xfrm>
          <a:prstGeom prst="rect">
            <a:avLst/>
          </a:prstGeom>
        </p:spPr>
      </p:pic>
      <p:sp>
        <p:nvSpPr>
          <p:cNvPr id="7" name="[…]…"/>
          <p:cNvSpPr txBox="1"/>
          <p:nvPr/>
        </p:nvSpPr>
        <p:spPr>
          <a:xfrm>
            <a:off x="-2122101" y="9301940"/>
            <a:ext cx="15136129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rPr lang="en-US" sz="4000" dirty="0" smtClean="0"/>
              <a:t>Applications close August 1!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00600056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12140694" y="4884381"/>
            <a:ext cx="102657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endParaRPr sz="1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37" y="1519870"/>
            <a:ext cx="18823691" cy="95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9747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2817666" y="1698894"/>
            <a:ext cx="18748722" cy="8597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3. Open Source/Data = </a:t>
            </a:r>
          </a:p>
          <a:p>
            <a:pPr>
              <a:defRPr sz="1800"/>
            </a:pPr>
            <a:r>
              <a:rPr lang="en-US" sz="13800" dirty="0" smtClean="0"/>
              <a:t>You’ll be surprised </a:t>
            </a:r>
          </a:p>
          <a:p>
            <a:pPr>
              <a:defRPr sz="1800"/>
            </a:pPr>
            <a:r>
              <a:rPr lang="en-US" sz="13800" dirty="0" smtClean="0"/>
              <a:t>how many people</a:t>
            </a:r>
          </a:p>
          <a:p>
            <a:pPr>
              <a:defRPr sz="1800"/>
            </a:pPr>
            <a:r>
              <a:rPr lang="en-US" sz="13800" dirty="0" smtClean="0"/>
              <a:t>want to help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148608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openSNP are:"/>
          <p:cNvSpPr txBox="1">
            <a:spLocks noGrp="1"/>
          </p:cNvSpPr>
          <p:nvPr>
            <p:ph type="title" idx="4294967295"/>
          </p:nvPr>
        </p:nvSpPr>
        <p:spPr>
          <a:xfrm>
            <a:off x="827313" y="-143007"/>
            <a:ext cx="10464802" cy="2438402"/>
          </a:xfrm>
          <a:prstGeom prst="rect">
            <a:avLst/>
          </a:prstGeom>
        </p:spPr>
        <p:txBody>
          <a:bodyPr/>
          <a:lstStyle>
            <a:lvl1pPr defTabSz="584200">
              <a:defRPr sz="8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sz="8400"/>
              <a:t>openSNP are:</a:t>
            </a:r>
          </a:p>
        </p:txBody>
      </p:sp>
      <p:pic>
        <p:nvPicPr>
          <p:cNvPr id="277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11" y="1978143"/>
            <a:ext cx="2425702" cy="2425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1015" y="6752277"/>
            <a:ext cx="1625602" cy="1868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53.png" descr="image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1204" y="3408683"/>
            <a:ext cx="1955802" cy="2605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54.png" descr="image54.png"/>
          <p:cNvPicPr>
            <a:picLocks noChangeAspect="1"/>
          </p:cNvPicPr>
          <p:nvPr/>
        </p:nvPicPr>
        <p:blipFill>
          <a:blip r:embed="rId5">
            <a:extLst/>
          </a:blip>
          <a:srcRect l="23609" r="21389"/>
          <a:stretch>
            <a:fillRect/>
          </a:stretch>
        </p:blipFill>
        <p:spPr>
          <a:xfrm>
            <a:off x="1483003" y="7758270"/>
            <a:ext cx="2438402" cy="2493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pecial thx to:"/>
          <p:cNvSpPr txBox="1"/>
          <p:nvPr/>
        </p:nvSpPr>
        <p:spPr>
          <a:xfrm>
            <a:off x="13882259" y="385335"/>
            <a:ext cx="1046480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584200">
              <a:defRPr sz="8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sz="8400"/>
              <a:t>special thx to:</a:t>
            </a:r>
          </a:p>
        </p:txBody>
      </p:sp>
      <p:pic>
        <p:nvPicPr>
          <p:cNvPr id="282" name="media1.gif" descr="media1.gi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95601" y="1935715"/>
            <a:ext cx="4064002" cy="228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@wilbanks"/>
          <p:cNvSpPr txBox="1"/>
          <p:nvPr/>
        </p:nvSpPr>
        <p:spPr>
          <a:xfrm>
            <a:off x="13997805" y="4442724"/>
            <a:ext cx="3091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>
              <a:defRPr sz="1800"/>
            </a:pPr>
            <a:r>
              <a:rPr sz="5000" dirty="0"/>
              <a:t>@</a:t>
            </a:r>
            <a:r>
              <a:rPr sz="5000" dirty="0" err="1"/>
              <a:t>wilbanks</a:t>
            </a:r>
            <a:endParaRPr sz="5000" dirty="0"/>
          </a:p>
        </p:txBody>
      </p:sp>
      <p:grpSp>
        <p:nvGrpSpPr>
          <p:cNvPr id="289" name="Group"/>
          <p:cNvGrpSpPr/>
          <p:nvPr/>
        </p:nvGrpSpPr>
        <p:grpSpPr>
          <a:xfrm>
            <a:off x="20409267" y="5944659"/>
            <a:ext cx="1536429" cy="2296724"/>
            <a:chOff x="-1" y="0"/>
            <a:chExt cx="1536428" cy="2296722"/>
          </a:xfrm>
        </p:grpSpPr>
        <p:pic>
          <p:nvPicPr>
            <p:cNvPr id="284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-1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6330" y="303330"/>
              <a:ext cx="1058866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605611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" y="857512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1088725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~4500 users"/>
          <p:cNvSpPr txBox="1"/>
          <p:nvPr/>
        </p:nvSpPr>
        <p:spPr>
          <a:xfrm>
            <a:off x="19354910" y="8646884"/>
            <a:ext cx="364523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sz="5000" dirty="0" smtClean="0"/>
              <a:t>~</a:t>
            </a:r>
            <a:r>
              <a:rPr lang="en-US" sz="5000" dirty="0" smtClean="0"/>
              <a:t>500</a:t>
            </a:r>
            <a:r>
              <a:rPr sz="5000" dirty="0" smtClean="0"/>
              <a:t>0 </a:t>
            </a:r>
            <a:r>
              <a:rPr sz="5000" dirty="0"/>
              <a:t>users</a:t>
            </a:r>
          </a:p>
        </p:txBody>
      </p:sp>
      <p:pic>
        <p:nvPicPr>
          <p:cNvPr id="291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1257" y="3863283"/>
            <a:ext cx="2605930" cy="2605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43677" y="9646511"/>
            <a:ext cx="5750786" cy="179470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Our Patreons!"/>
          <p:cNvSpPr txBox="1"/>
          <p:nvPr/>
        </p:nvSpPr>
        <p:spPr>
          <a:xfrm>
            <a:off x="17729606" y="11568814"/>
            <a:ext cx="497892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sz="5000" dirty="0"/>
              <a:t>Our </a:t>
            </a:r>
            <a:r>
              <a:rPr lang="en-US" sz="5000" dirty="0" smtClean="0"/>
              <a:t>32 </a:t>
            </a:r>
            <a:r>
              <a:rPr sz="5000" dirty="0" err="1" smtClean="0"/>
              <a:t>Patreons</a:t>
            </a:r>
            <a:r>
              <a:rPr sz="5000" dirty="0"/>
              <a:t>!</a:t>
            </a:r>
          </a:p>
        </p:txBody>
      </p:sp>
      <p:pic>
        <p:nvPicPr>
          <p:cNvPr id="294" name="pasted-image.png" descr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469344" y="6320270"/>
            <a:ext cx="2493963" cy="249396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@elioqoshi"/>
          <p:cNvSpPr txBox="1"/>
          <p:nvPr/>
        </p:nvSpPr>
        <p:spPr>
          <a:xfrm>
            <a:off x="15134857" y="8872010"/>
            <a:ext cx="31629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>
              <a:defRPr sz="1800"/>
            </a:pPr>
            <a:r>
              <a:rPr sz="5000" dirty="0"/>
              <a:t>@</a:t>
            </a:r>
            <a:r>
              <a:rPr sz="5000" dirty="0" err="1"/>
              <a:t>elioqoshi</a:t>
            </a:r>
            <a:endParaRPr sz="5000" dirty="0"/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935335" y="9358545"/>
            <a:ext cx="2248758" cy="339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png" descr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287849" y="8891411"/>
            <a:ext cx="2950846" cy="2950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png" descr="pasted-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20058" y="3606523"/>
            <a:ext cx="6114848" cy="15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png" descr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632765" y="5344663"/>
            <a:ext cx="2605930" cy="260593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and… https://opensnp.org/humans.txt"/>
          <p:cNvSpPr txBox="1"/>
          <p:nvPr/>
        </p:nvSpPr>
        <p:spPr>
          <a:xfrm>
            <a:off x="8287848" y="12477123"/>
            <a:ext cx="872540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and…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5"/>
              </a:rPr>
              <a:t>https://opensnp.org/humans.txt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1516041" y="2760723"/>
            <a:ext cx="21351999" cy="647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4. Your project will be used</a:t>
            </a:r>
          </a:p>
          <a:p>
            <a:pPr>
              <a:defRPr sz="1800"/>
            </a:pPr>
            <a:r>
              <a:rPr lang="en-US" sz="13800" dirty="0" smtClean="0"/>
              <a:t>in ways you didn’t</a:t>
            </a:r>
          </a:p>
          <a:p>
            <a:pPr>
              <a:defRPr sz="1800"/>
            </a:pPr>
            <a:r>
              <a:rPr lang="en-US" sz="13800" dirty="0" smtClean="0"/>
              <a:t>think about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3773062724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[…]…"/>
          <p:cNvSpPr txBox="1"/>
          <p:nvPr/>
        </p:nvSpPr>
        <p:spPr>
          <a:xfrm>
            <a:off x="3458817" y="2554829"/>
            <a:ext cx="16552359" cy="7581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What we thought people will use </a:t>
            </a:r>
            <a:r>
              <a:rPr lang="en-US" sz="5400" dirty="0" err="1" smtClean="0">
                <a:latin typeface="Gill Sans Light"/>
              </a:rPr>
              <a:t>openSNP’s</a:t>
            </a:r>
            <a:r>
              <a:rPr lang="en-US" sz="5400" dirty="0" smtClean="0">
                <a:latin typeface="Gill Sans Light"/>
              </a:rPr>
              <a:t> data for:</a:t>
            </a:r>
          </a:p>
          <a:p>
            <a:pPr algn="l">
              <a:defRPr sz="1800"/>
            </a:pPr>
            <a:r>
              <a:rPr lang="en-US" sz="5400" dirty="0">
                <a:latin typeface="Gill Sans Light"/>
              </a:rPr>
              <a:t>	</a:t>
            </a:r>
            <a:r>
              <a:rPr lang="en-US" sz="5400" dirty="0" smtClean="0">
                <a:latin typeface="Gill Sans Light"/>
              </a:rPr>
              <a:t>- biology</a:t>
            </a:r>
          </a:p>
          <a:p>
            <a:pPr algn="l">
              <a:defRPr sz="1800"/>
            </a:pPr>
            <a:endParaRPr lang="en-US" sz="5400" dirty="0">
              <a:latin typeface="Gill Sans Light"/>
            </a:endParaRPr>
          </a:p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What people are using </a:t>
            </a:r>
            <a:r>
              <a:rPr lang="en-US" sz="5400" dirty="0" err="1" smtClean="0">
                <a:latin typeface="Gill Sans Light"/>
              </a:rPr>
              <a:t>openSNP’s</a:t>
            </a:r>
            <a:r>
              <a:rPr lang="en-US" sz="5400" dirty="0" smtClean="0">
                <a:latin typeface="Gill Sans Light"/>
              </a:rPr>
              <a:t> data for:</a:t>
            </a:r>
          </a:p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	- privacy research</a:t>
            </a:r>
          </a:p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	- </a:t>
            </a:r>
            <a:r>
              <a:rPr lang="en-US" sz="5400" dirty="0" smtClean="0">
                <a:latin typeface="Gill Sans Light"/>
              </a:rPr>
              <a:t>art</a:t>
            </a:r>
            <a:endParaRPr lang="en-US" sz="5400" dirty="0" smtClean="0">
              <a:latin typeface="Gill Sans Light"/>
            </a:endParaRPr>
          </a:p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	- genealogy/ancestry</a:t>
            </a:r>
          </a:p>
          <a:p>
            <a:pPr algn="l">
              <a:defRPr sz="1800"/>
            </a:pPr>
            <a:r>
              <a:rPr lang="en-US" sz="5400" dirty="0">
                <a:latin typeface="Gill Sans Light"/>
              </a:rPr>
              <a:t>	</a:t>
            </a:r>
            <a:r>
              <a:rPr lang="en-US" sz="5400" dirty="0" smtClean="0">
                <a:latin typeface="Gill Sans Light"/>
              </a:rPr>
              <a:t>- </a:t>
            </a:r>
            <a:r>
              <a:rPr lang="en-US" sz="5400" dirty="0" smtClean="0">
                <a:latin typeface="Gill Sans Light"/>
              </a:rPr>
              <a:t>teaching</a:t>
            </a:r>
            <a:endParaRPr lang="en-US" sz="5400" dirty="0" smtClean="0">
              <a:latin typeface="Gill Sans Light"/>
            </a:endParaRPr>
          </a:p>
          <a:p>
            <a:pPr algn="l">
              <a:defRPr sz="1800"/>
            </a:pPr>
            <a:r>
              <a:rPr lang="en-US" sz="5400" dirty="0">
                <a:latin typeface="Gill Sans Light"/>
              </a:rPr>
              <a:t>	</a:t>
            </a:r>
            <a:r>
              <a:rPr lang="en-US" sz="5400" dirty="0" smtClean="0">
                <a:latin typeface="Gill Sans Light"/>
              </a:rPr>
              <a:t>- and biology!</a:t>
            </a:r>
            <a:endParaRPr sz="5400" dirty="0">
              <a:latin typeface="Gill Sans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1850" y="4059610"/>
            <a:ext cx="453390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1275" y="8617071"/>
            <a:ext cx="460057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178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“"/>
          <p:cNvSpPr txBox="1"/>
          <p:nvPr/>
        </p:nvSpPr>
        <p:spPr>
          <a:xfrm>
            <a:off x="4182074" y="3308349"/>
            <a:ext cx="2604167" cy="709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6600">
                <a:solidFill>
                  <a:srgbClr val="A6AAA9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6600">
                <a:solidFill>
                  <a:srgbClr val="A6AAA9"/>
                </a:solidFill>
              </a:rPr>
              <a:t>“</a:t>
            </a:r>
          </a:p>
        </p:txBody>
      </p:sp>
      <p:sp>
        <p:nvSpPr>
          <p:cNvPr id="177" name="[…]…"/>
          <p:cNvSpPr txBox="1"/>
          <p:nvPr/>
        </p:nvSpPr>
        <p:spPr>
          <a:xfrm>
            <a:off x="4914803" y="5380404"/>
            <a:ext cx="15136129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rPr sz="4000"/>
              <a:t>[…]</a:t>
            </a:r>
          </a:p>
          <a:p>
            <a:pPr>
              <a:defRPr sz="1800"/>
            </a:pPr>
            <a:r>
              <a:rPr sz="4000"/>
              <a:t>Your results show your European background very well.</a:t>
            </a:r>
          </a:p>
          <a:p>
            <a:pPr>
              <a:defRPr sz="1800"/>
            </a:pPr>
            <a:r>
              <a:rPr sz="4000"/>
              <a:t>[…]</a:t>
            </a:r>
          </a:p>
          <a:p>
            <a:pPr>
              <a:defRPr sz="1800"/>
            </a:pPr>
            <a:r>
              <a:rPr sz="4000"/>
              <a:t>However, you are a 'carrier' for one of the SNPs (rs1805128) in theKCNE1 gene which has been associated with 'torsade de pointes' (but the evidence is very poor!). </a:t>
            </a:r>
          </a:p>
          <a:p>
            <a:pPr>
              <a:defRPr sz="1800"/>
            </a:pPr>
            <a:r>
              <a:rPr sz="4000"/>
              <a:t>[…]</a:t>
            </a:r>
          </a:p>
          <a:p>
            <a:pPr>
              <a:defRPr sz="1800"/>
            </a:pPr>
            <a:r>
              <a:rPr sz="4000"/>
              <a:t>Also, there is no suggestion of consanguinity in your pedigree.</a:t>
            </a:r>
            <a:br>
              <a:rPr sz="4000"/>
            </a:br>
            <a:endParaRPr sz="4000"/>
          </a:p>
        </p:txBody>
      </p:sp>
      <p:sp>
        <p:nvSpPr>
          <p:cNvPr id="178" name="Uses Cases"/>
          <p:cNvSpPr txBox="1"/>
          <p:nvPr/>
        </p:nvSpPr>
        <p:spPr>
          <a:xfrm>
            <a:off x="7437494" y="513766"/>
            <a:ext cx="950901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sz="15000" dirty="0" smtClean="0"/>
              <a:t>Use </a:t>
            </a:r>
            <a:r>
              <a:rPr sz="15000" dirty="0"/>
              <a:t>Cases</a:t>
            </a:r>
          </a:p>
        </p:txBody>
      </p:sp>
      <p:pic>
        <p:nvPicPr>
          <p:cNvPr id="179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9136" y="3212413"/>
            <a:ext cx="10223501" cy="219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1998" y="5528988"/>
            <a:ext cx="12660591" cy="69979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506051" y="3243070"/>
            <a:ext cx="8041547" cy="6769045"/>
            <a:chOff x="0" y="0"/>
            <a:chExt cx="8041545" cy="6769044"/>
          </a:xfrm>
        </p:grpSpPr>
        <p:pic>
          <p:nvPicPr>
            <p:cNvPr id="181" name="image42.png" descr="image4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041546" cy="1894988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82" name="image43.png" descr="image4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76324" y="1894338"/>
              <a:ext cx="5288898" cy="4874707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86" name="Group"/>
          <p:cNvGrpSpPr/>
          <p:nvPr/>
        </p:nvGrpSpPr>
        <p:grpSpPr>
          <a:xfrm>
            <a:off x="6489371" y="2828353"/>
            <a:ext cx="11986993" cy="10408500"/>
            <a:chOff x="0" y="0"/>
            <a:chExt cx="11986991" cy="10408498"/>
          </a:xfrm>
        </p:grpSpPr>
        <p:pic>
          <p:nvPicPr>
            <p:cNvPr id="184" name="Screen Shot 2015-10-24 at 12.09.26.png" descr="Screen Shot 2015-10-24 at 12.09.26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1986992" cy="2331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Screen Shot 2015-10-24 at 12.09.16.png" descr="Screen Shot 2015-10-24 at 12.09.16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9957" y="2287987"/>
              <a:ext cx="11667078" cy="8120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  <p:bldP spid="180" grpId="2" animBg="1" advAuto="0"/>
      <p:bldP spid="183" grpId="3" animBg="1" advAuto="0"/>
      <p:bldP spid="186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2793637" y="4884381"/>
            <a:ext cx="18796812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5. Don’t be afraid to ask</a:t>
            </a:r>
          </a:p>
        </p:txBody>
      </p:sp>
    </p:spTree>
    <p:extLst>
      <p:ext uri="{BB962C8B-B14F-4D97-AF65-F5344CB8AC3E}">
        <p14:creationId xmlns:p14="http://schemas.microsoft.com/office/powerpoint/2010/main" val="33056085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15-09-25 at 16.04.18.png" descr="Screen Shot 2015-09-25 at 16.04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3641" y="6877879"/>
            <a:ext cx="15442321" cy="666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615880"/>
            <a:ext cx="9882255" cy="67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18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6563" y="2053019"/>
            <a:ext cx="7802323" cy="2434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652" y="3176004"/>
            <a:ext cx="12363035" cy="6983895"/>
          </a:xfrm>
          <a:prstGeom prst="rect">
            <a:avLst/>
          </a:prstGeom>
        </p:spPr>
      </p:pic>
      <p:pic>
        <p:nvPicPr>
          <p:cNvPr id="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36350" y="10118038"/>
            <a:ext cx="6082748" cy="20275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7463" y="5876541"/>
            <a:ext cx="7405388" cy="25120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93627424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4122537" y="3822552"/>
            <a:ext cx="16139035" cy="43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/>
              <a:t>6</a:t>
            </a:r>
            <a:r>
              <a:rPr lang="en-US" sz="13800" dirty="0" smtClean="0"/>
              <a:t>. Make your project</a:t>
            </a:r>
          </a:p>
          <a:p>
            <a:pPr>
              <a:defRPr sz="1800"/>
            </a:pPr>
            <a:r>
              <a:rPr lang="en-US" sz="13800" dirty="0" smtClean="0"/>
              <a:t>welcoming</a:t>
            </a:r>
          </a:p>
        </p:txBody>
      </p:sp>
    </p:spTree>
    <p:extLst>
      <p:ext uri="{BB962C8B-B14F-4D97-AF65-F5344CB8AC3E}">
        <p14:creationId xmlns:p14="http://schemas.microsoft.com/office/powerpoint/2010/main" val="10574466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[…]…"/>
          <p:cNvSpPr txBox="1"/>
          <p:nvPr/>
        </p:nvSpPr>
        <p:spPr>
          <a:xfrm>
            <a:off x="1510748" y="1081895"/>
            <a:ext cx="16552359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Think about: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Code of conduct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README.md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CONTRIBUTING.md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Contact </a:t>
            </a:r>
            <a:r>
              <a:rPr lang="en-US" sz="5400" dirty="0" smtClean="0">
                <a:latin typeface="Gill Sans Light"/>
              </a:rPr>
              <a:t>channels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Project outreach</a:t>
            </a:r>
            <a:endParaRPr lang="en-US" sz="5400" dirty="0" smtClean="0">
              <a:latin typeface="Gill Sans Light"/>
            </a:endParaRP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An ‘About Us’ somewhere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A humans.txt</a:t>
            </a:r>
            <a:endParaRPr sz="5400" dirty="0">
              <a:latin typeface="Gill Sans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946" y="6859035"/>
            <a:ext cx="9896475" cy="6677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575" y="497576"/>
            <a:ext cx="95154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8908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32" y="980039"/>
            <a:ext cx="7721255" cy="11686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484" y="1752288"/>
            <a:ext cx="10738756" cy="101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1263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5646992" y="2760723"/>
            <a:ext cx="13090122" cy="647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7. All data has</a:t>
            </a:r>
          </a:p>
          <a:p>
            <a:pPr>
              <a:defRPr sz="1800"/>
            </a:pPr>
            <a:r>
              <a:rPr lang="en-US" sz="13800" dirty="0" smtClean="0"/>
              <a:t>inherent biases,</a:t>
            </a:r>
          </a:p>
          <a:p>
            <a:pPr>
              <a:defRPr sz="1800"/>
            </a:pPr>
            <a:r>
              <a:rPr lang="en-US" sz="13800" dirty="0" smtClean="0"/>
              <a:t>Including yours</a:t>
            </a:r>
          </a:p>
        </p:txBody>
      </p:sp>
    </p:spTree>
    <p:extLst>
      <p:ext uri="{BB962C8B-B14F-4D97-AF65-F5344CB8AC3E}">
        <p14:creationId xmlns:p14="http://schemas.microsoft.com/office/powerpoint/2010/main" val="175406232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2D Column Chart"/>
          <p:cNvGraphicFramePr/>
          <p:nvPr>
            <p:extLst>
              <p:ext uri="{D42A27DB-BD31-4B8C-83A1-F6EECF244321}">
                <p14:modId xmlns:p14="http://schemas.microsoft.com/office/powerpoint/2010/main" val="560166247"/>
              </p:ext>
            </p:extLst>
          </p:nvPr>
        </p:nvGraphicFramePr>
        <p:xfrm>
          <a:off x="1186383" y="2779183"/>
          <a:ext cx="20940980" cy="10433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26" name="Group"/>
          <p:cNvGrpSpPr/>
          <p:nvPr/>
        </p:nvGrpSpPr>
        <p:grpSpPr>
          <a:xfrm>
            <a:off x="5497710" y="902497"/>
            <a:ext cx="13400333" cy="1641475"/>
            <a:chOff x="0" y="67604"/>
            <a:chExt cx="13400332" cy="1641474"/>
          </a:xfrm>
        </p:grpSpPr>
        <p:pic>
          <p:nvPicPr>
            <p:cNvPr id="324" name="Logo_New_Horizontal.png" descr="Logo_New_Horizontal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35622"/>
              <a:ext cx="7952471" cy="1373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5" name=":🌎?"/>
            <p:cNvSpPr txBox="1"/>
            <p:nvPr/>
          </p:nvSpPr>
          <p:spPr>
            <a:xfrm>
              <a:off x="8094392" y="67604"/>
              <a:ext cx="5305940" cy="1641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10000"/>
              </a:pPr>
              <a:r>
                <a:rPr lang="en-US" sz="10000" dirty="0" smtClean="0">
                  <a:latin typeface="Apple Color Emoji"/>
                  <a:ea typeface="Apple Color Emoji"/>
                  <a:cs typeface="Apple Color Emoji"/>
                  <a:sym typeface="Apple Color Emoji"/>
                </a:rPr>
                <a:t>countries</a:t>
              </a:r>
              <a:endParaRPr sz="10000" dirty="0">
                <a:latin typeface="Apple Color Emoji"/>
                <a:ea typeface="Apple Color Emoji"/>
                <a:cs typeface="Apple Color Emoji"/>
                <a:sym typeface="Apple Color Emoj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2331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9056" y="1572232"/>
            <a:ext cx="19125888" cy="105715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19796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"/>
          <p:cNvGrpSpPr/>
          <p:nvPr/>
        </p:nvGrpSpPr>
        <p:grpSpPr>
          <a:xfrm>
            <a:off x="6922594" y="479293"/>
            <a:ext cx="10538812" cy="1765301"/>
            <a:chOff x="0" y="0"/>
            <a:chExt cx="10538811" cy="1765300"/>
          </a:xfrm>
        </p:grpSpPr>
        <p:pic>
          <p:nvPicPr>
            <p:cNvPr id="330" name="Logo_New_Horizontal.png" descr="Logo_New_Horizonta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35622"/>
              <a:ext cx="7952471" cy="1373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:📚?"/>
            <p:cNvSpPr txBox="1"/>
            <p:nvPr/>
          </p:nvSpPr>
          <p:spPr>
            <a:xfrm>
              <a:off x="8039326" y="0"/>
              <a:ext cx="2499486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10000"/>
              </a:pPr>
              <a:r>
                <a:rPr sz="10000" dirty="0"/>
                <a:t>:</a:t>
              </a:r>
              <a:r>
                <a:rPr sz="10000" dirty="0">
                  <a:latin typeface="Apple Color Emoji"/>
                  <a:ea typeface="Apple Color Emoji"/>
                  <a:cs typeface="Apple Color Emoji"/>
                  <a:sym typeface="Apple Color Emoji"/>
                </a:rPr>
                <a:t>📚?</a:t>
              </a:r>
            </a:p>
          </p:txBody>
        </p:sp>
      </p:grpSp>
      <p:pic>
        <p:nvPicPr>
          <p:cNvPr id="33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2393950"/>
            <a:ext cx="22860000" cy="10604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8350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3826778" y="3822552"/>
            <a:ext cx="16730542" cy="43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8. Unexpected things</a:t>
            </a:r>
          </a:p>
          <a:p>
            <a:pPr>
              <a:defRPr sz="1800"/>
            </a:pPr>
            <a:r>
              <a:rPr lang="en-US" sz="13800" dirty="0" smtClean="0"/>
              <a:t>will happen</a:t>
            </a:r>
          </a:p>
        </p:txBody>
      </p:sp>
    </p:spTree>
    <p:extLst>
      <p:ext uri="{BB962C8B-B14F-4D97-AF65-F5344CB8AC3E}">
        <p14:creationId xmlns:p14="http://schemas.microsoft.com/office/powerpoint/2010/main" val="85995963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67" y="1198906"/>
            <a:ext cx="12857708" cy="1723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95" y="4305506"/>
            <a:ext cx="16048703" cy="2333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45" y="8638969"/>
            <a:ext cx="15206663" cy="2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1213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 Shot 2016-04-15 at 14.21.36.png" descr="Screen Shot 2016-04-15 at 14.2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3081" y="4367169"/>
            <a:ext cx="16277838" cy="8097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666" y="1714500"/>
            <a:ext cx="5918251" cy="215769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Rectangle"/>
          <p:cNvSpPr/>
          <p:nvPr/>
        </p:nvSpPr>
        <p:spPr>
          <a:xfrm>
            <a:off x="4038600" y="8475133"/>
            <a:ext cx="17407203" cy="4858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7123352" y="610555"/>
            <a:ext cx="10137391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Come along!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23" y="2845695"/>
            <a:ext cx="13907848" cy="105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141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openSNP are:"/>
          <p:cNvSpPr txBox="1">
            <a:spLocks noGrp="1"/>
          </p:cNvSpPr>
          <p:nvPr>
            <p:ph type="title" idx="4294967295"/>
          </p:nvPr>
        </p:nvSpPr>
        <p:spPr>
          <a:xfrm>
            <a:off x="827313" y="-143007"/>
            <a:ext cx="10464802" cy="2438402"/>
          </a:xfrm>
          <a:prstGeom prst="rect">
            <a:avLst/>
          </a:prstGeom>
        </p:spPr>
        <p:txBody>
          <a:bodyPr/>
          <a:lstStyle>
            <a:lvl1pPr defTabSz="584200">
              <a:defRPr sz="8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8400" dirty="0" smtClean="0"/>
              <a:t>And again, thanks to:</a:t>
            </a:r>
            <a:endParaRPr sz="8400" dirty="0"/>
          </a:p>
        </p:txBody>
      </p:sp>
      <p:pic>
        <p:nvPicPr>
          <p:cNvPr id="277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11" y="1978143"/>
            <a:ext cx="2425702" cy="2425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1015" y="6752277"/>
            <a:ext cx="1625602" cy="1868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53.png" descr="image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1204" y="3408683"/>
            <a:ext cx="1955802" cy="2605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54.png" descr="image54.png"/>
          <p:cNvPicPr>
            <a:picLocks noChangeAspect="1"/>
          </p:cNvPicPr>
          <p:nvPr/>
        </p:nvPicPr>
        <p:blipFill>
          <a:blip r:embed="rId5">
            <a:extLst/>
          </a:blip>
          <a:srcRect l="23609" r="21389"/>
          <a:stretch>
            <a:fillRect/>
          </a:stretch>
        </p:blipFill>
        <p:spPr>
          <a:xfrm>
            <a:off x="1483003" y="7758270"/>
            <a:ext cx="2438402" cy="2493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media1.gif" descr="media1.gi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95601" y="1935715"/>
            <a:ext cx="4064002" cy="228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@wilbanks"/>
          <p:cNvSpPr txBox="1"/>
          <p:nvPr/>
        </p:nvSpPr>
        <p:spPr>
          <a:xfrm>
            <a:off x="13997805" y="4442724"/>
            <a:ext cx="3091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>
              <a:defRPr sz="1800"/>
            </a:pPr>
            <a:r>
              <a:rPr sz="5000" dirty="0"/>
              <a:t>@</a:t>
            </a:r>
            <a:r>
              <a:rPr sz="5000" dirty="0" err="1"/>
              <a:t>wilbanks</a:t>
            </a:r>
            <a:endParaRPr sz="5000" dirty="0"/>
          </a:p>
        </p:txBody>
      </p:sp>
      <p:grpSp>
        <p:nvGrpSpPr>
          <p:cNvPr id="289" name="Group"/>
          <p:cNvGrpSpPr/>
          <p:nvPr/>
        </p:nvGrpSpPr>
        <p:grpSpPr>
          <a:xfrm>
            <a:off x="20409267" y="5944659"/>
            <a:ext cx="1536429" cy="2296724"/>
            <a:chOff x="-1" y="0"/>
            <a:chExt cx="1536428" cy="2296722"/>
          </a:xfrm>
        </p:grpSpPr>
        <p:pic>
          <p:nvPicPr>
            <p:cNvPr id="284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-1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6330" y="303330"/>
              <a:ext cx="1058866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605611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" y="857512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1088725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~4500 users"/>
          <p:cNvSpPr txBox="1"/>
          <p:nvPr/>
        </p:nvSpPr>
        <p:spPr>
          <a:xfrm>
            <a:off x="19354910" y="8646884"/>
            <a:ext cx="364523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sz="5000" dirty="0" smtClean="0"/>
              <a:t>~</a:t>
            </a:r>
            <a:r>
              <a:rPr lang="en-US" sz="5000" dirty="0" smtClean="0"/>
              <a:t>500</a:t>
            </a:r>
            <a:r>
              <a:rPr sz="5000" dirty="0" smtClean="0"/>
              <a:t>0 </a:t>
            </a:r>
            <a:r>
              <a:rPr sz="5000" dirty="0"/>
              <a:t>users</a:t>
            </a:r>
          </a:p>
        </p:txBody>
      </p:sp>
      <p:pic>
        <p:nvPicPr>
          <p:cNvPr id="291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1257" y="3863283"/>
            <a:ext cx="2605930" cy="2605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43677" y="9646511"/>
            <a:ext cx="5750786" cy="179470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Our Patreons!"/>
          <p:cNvSpPr txBox="1"/>
          <p:nvPr/>
        </p:nvSpPr>
        <p:spPr>
          <a:xfrm>
            <a:off x="17729606" y="11568814"/>
            <a:ext cx="497892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sz="5000" dirty="0"/>
              <a:t>Our </a:t>
            </a:r>
            <a:r>
              <a:rPr lang="en-US" sz="5000" dirty="0" smtClean="0"/>
              <a:t>32 </a:t>
            </a:r>
            <a:r>
              <a:rPr sz="5000" dirty="0" err="1" smtClean="0"/>
              <a:t>Patreons</a:t>
            </a:r>
            <a:r>
              <a:rPr sz="5000" dirty="0"/>
              <a:t>!</a:t>
            </a:r>
          </a:p>
        </p:txBody>
      </p:sp>
      <p:pic>
        <p:nvPicPr>
          <p:cNvPr id="294" name="pasted-image.png" descr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469344" y="6320270"/>
            <a:ext cx="2493963" cy="249396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@elioqoshi"/>
          <p:cNvSpPr txBox="1"/>
          <p:nvPr/>
        </p:nvSpPr>
        <p:spPr>
          <a:xfrm>
            <a:off x="15134857" y="8872010"/>
            <a:ext cx="31629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>
              <a:defRPr sz="1800"/>
            </a:pPr>
            <a:r>
              <a:rPr sz="5000" dirty="0"/>
              <a:t>@</a:t>
            </a:r>
            <a:r>
              <a:rPr sz="5000" dirty="0" err="1"/>
              <a:t>elioqoshi</a:t>
            </a:r>
            <a:endParaRPr sz="5000" dirty="0"/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935335" y="9358545"/>
            <a:ext cx="2248758" cy="339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png" descr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287849" y="8891411"/>
            <a:ext cx="2950846" cy="2950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png" descr="pasted-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20058" y="3606523"/>
            <a:ext cx="6114848" cy="15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png" descr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632765" y="5344663"/>
            <a:ext cx="2605930" cy="260593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and… https://opensnp.org/humans.txt"/>
          <p:cNvSpPr txBox="1"/>
          <p:nvPr/>
        </p:nvSpPr>
        <p:spPr>
          <a:xfrm>
            <a:off x="8287848" y="12477123"/>
            <a:ext cx="872540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and…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5"/>
              </a:rPr>
              <a:t>https://opensnp.org/humans.txt</a:t>
            </a:r>
          </a:p>
        </p:txBody>
      </p:sp>
    </p:spTree>
    <p:extLst>
      <p:ext uri="{BB962C8B-B14F-4D97-AF65-F5344CB8AC3E}">
        <p14:creationId xmlns:p14="http://schemas.microsoft.com/office/powerpoint/2010/main" val="3130951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6-04-15 at 14.21.36.png" descr="Screen Shot 2016-04-15 at 14.2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568" y="5648173"/>
            <a:ext cx="7233923" cy="3598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66" y="4469319"/>
            <a:ext cx="2630090" cy="958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28696" y="4224558"/>
            <a:ext cx="10604075" cy="724808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DTC Genetic Testing Numbers"/>
          <p:cNvSpPr txBox="1"/>
          <p:nvPr/>
        </p:nvSpPr>
        <p:spPr>
          <a:xfrm>
            <a:off x="3486182" y="599439"/>
            <a:ext cx="17411636" cy="1578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106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200"/>
            </a:pPr>
            <a:r>
              <a:rPr sz="10600"/>
              <a:t>DTC Genetic Testing Numbers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9964" y="3452685"/>
            <a:ext cx="9964071" cy="68106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Group"/>
          <p:cNvGrpSpPr/>
          <p:nvPr/>
        </p:nvGrpSpPr>
        <p:grpSpPr>
          <a:xfrm>
            <a:off x="13229882" y="3614967"/>
            <a:ext cx="8377412" cy="6325253"/>
            <a:chOff x="-458276" y="-446563"/>
            <a:chExt cx="8377411" cy="6325252"/>
          </a:xfrm>
        </p:grpSpPr>
        <p:graphicFrame>
          <p:nvGraphicFramePr>
            <p:cNvPr id="142" name="2D Line Chart"/>
            <p:cNvGraphicFramePr/>
            <p:nvPr/>
          </p:nvGraphicFramePr>
          <p:xfrm>
            <a:off x="-458277" y="-446564"/>
            <a:ext cx="8377412" cy="63252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43" name="pasted-image.png" descr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84423"/>
              <a:ext cx="1373233" cy="889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" name="DTC testing &amp; open data"/>
          <p:cNvSpPr txBox="1"/>
          <p:nvPr/>
        </p:nvSpPr>
        <p:spPr>
          <a:xfrm>
            <a:off x="2801863" y="990599"/>
            <a:ext cx="18780275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DTC testing &amp; open data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41252 -0.002884" pathEditMode="relative">
                                      <p:cBhvr>
                                        <p:cTn id="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010" y="1761066"/>
            <a:ext cx="12141202" cy="1097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genetic data"/>
          <p:cNvSpPr txBox="1"/>
          <p:nvPr/>
        </p:nvSpPr>
        <p:spPr>
          <a:xfrm>
            <a:off x="9147422" y="-23372"/>
            <a:ext cx="608915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genetic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904" y="1942131"/>
            <a:ext cx="5473629" cy="4105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9379" y="7041074"/>
            <a:ext cx="5241154" cy="39308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6-04-15 at 15.50.34.png" descr="Screen Shot 2016-04-15 at 15.50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033" y="3860800"/>
            <a:ext cx="12115801" cy="599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phenotypes"/>
          <p:cNvSpPr txBox="1"/>
          <p:nvPr/>
        </p:nvSpPr>
        <p:spPr>
          <a:xfrm>
            <a:off x="9243851" y="670895"/>
            <a:ext cx="589629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phenotypes</a:t>
            </a:r>
          </a:p>
        </p:txBody>
      </p:sp>
      <p:sp>
        <p:nvSpPr>
          <p:cNvPr id="164" name="since some weeks:…"/>
          <p:cNvSpPr txBox="1"/>
          <p:nvPr/>
        </p:nvSpPr>
        <p:spPr>
          <a:xfrm>
            <a:off x="3345772" y="10292183"/>
            <a:ext cx="807432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and the most important one:</a:t>
            </a:r>
            <a:endParaRPr dirty="0"/>
          </a:p>
          <a:p>
            <a:pPr>
              <a:defRPr i="1"/>
            </a:pPr>
            <a:r>
              <a:rPr dirty="0" smtClean="0"/>
              <a:t>vim </a:t>
            </a:r>
            <a:r>
              <a:rPr dirty="0"/>
              <a:t>or </a:t>
            </a:r>
            <a:r>
              <a:rPr dirty="0" err="1" smtClean="0"/>
              <a:t>Emacs</a:t>
            </a:r>
            <a:r>
              <a:rPr lang="en-US" dirty="0" smtClean="0"/>
              <a:t>?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580" y="2887527"/>
            <a:ext cx="4950820" cy="3713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580" y="7707500"/>
            <a:ext cx="4950820" cy="37131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4925591" y="5442226"/>
            <a:ext cx="14532825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5000" dirty="0" smtClean="0"/>
              <a:t>What we learned</a:t>
            </a:r>
            <a:endParaRPr sz="150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3383508" y="1974926"/>
            <a:ext cx="17617002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1. People want to help</a:t>
            </a:r>
            <a:endParaRPr sz="13800" dirty="0"/>
          </a:p>
        </p:txBody>
      </p:sp>
      <p:sp>
        <p:nvSpPr>
          <p:cNvPr id="3" name="“"/>
          <p:cNvSpPr txBox="1"/>
          <p:nvPr/>
        </p:nvSpPr>
        <p:spPr>
          <a:xfrm>
            <a:off x="4647023" y="4455225"/>
            <a:ext cx="2604167" cy="709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6600">
                <a:solidFill>
                  <a:srgbClr val="A6AAA9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6600">
                <a:solidFill>
                  <a:srgbClr val="A6AAA9"/>
                </a:solidFill>
              </a:rPr>
              <a:t>“</a:t>
            </a:r>
          </a:p>
        </p:txBody>
      </p:sp>
      <p:sp>
        <p:nvSpPr>
          <p:cNvPr id="4" name="[…]…"/>
          <p:cNvSpPr txBox="1"/>
          <p:nvPr/>
        </p:nvSpPr>
        <p:spPr>
          <a:xfrm>
            <a:off x="4914803" y="6892003"/>
            <a:ext cx="1513612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rPr lang="en-US" sz="4000" i="1" dirty="0" smtClean="0"/>
              <a:t>I think maybe 30 people want to upload their data?</a:t>
            </a:r>
          </a:p>
          <a:p>
            <a:pPr>
              <a:defRPr sz="1800"/>
            </a:pPr>
            <a:endParaRPr lang="en-US" sz="4000" i="1" dirty="0"/>
          </a:p>
          <a:p>
            <a:pPr>
              <a:defRPr sz="1800"/>
            </a:pPr>
            <a:r>
              <a:rPr lang="en-US" sz="4000" dirty="0" smtClean="0"/>
              <a:t>							- me, 2012, before the other 3,561 								         people showed up 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31850220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5F4E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290</Words>
  <Application>Microsoft Office PowerPoint</Application>
  <PresentationFormat>Custom</PresentationFormat>
  <Paragraphs>80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Apple Color Emoji</vt:lpstr>
      <vt:lpstr>Gill Sans Light</vt:lpstr>
      <vt:lpstr>Helvetica Light</vt:lpstr>
      <vt:lpstr>Helvetica Neue</vt:lpstr>
      <vt:lpstr>Default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openSNP are: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again, thanks to: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</dc:creator>
  <cp:lastModifiedBy>philipp</cp:lastModifiedBy>
  <cp:revision>25</cp:revision>
  <dcterms:modified xsi:type="dcterms:W3CDTF">2017-07-26T16:13:29Z</dcterms:modified>
</cp:coreProperties>
</file>